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7" r:id="rId2"/>
    <p:sldId id="29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1630"/>
    <a:srgbClr val="334286"/>
    <a:srgbClr val="DA0000"/>
    <a:srgbClr val="FFC32E"/>
    <a:srgbClr val="FFD365"/>
    <a:srgbClr val="E1D473"/>
    <a:srgbClr val="E1002B"/>
    <a:srgbClr val="0062BA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87" d="100"/>
          <a:sy n="87" d="100"/>
        </p:scale>
        <p:origin x="-78" y="-7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83171465289222E-2"/>
          <c:y val="5.4114989039837913E-2"/>
          <c:w val="0.96833657069421553"/>
          <c:h val="0.74295663505906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97575"/>
                </a:gs>
                <a:gs pos="0">
                  <a:srgbClr val="B5B2B2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3"/>
              <c:layout>
                <c:manualLayout>
                  <c:x val="-1.466107171990266E-2"/>
                  <c:y val="2.61485600585068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08-442E-9CDD-6C4BFC930E08}"/>
                </c:ext>
              </c:extLst>
            </c:dLbl>
            <c:dLbl>
              <c:idx val="4"/>
              <c:layout>
                <c:manualLayout>
                  <c:x val="-9.0221979814786579E-3"/>
                  <c:y val="-9.587694596919793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08-442E-9CDD-6C4BFC930E08}"/>
                </c:ext>
              </c:extLst>
            </c:dLbl>
            <c:dLbl>
              <c:idx val="5"/>
              <c:layout>
                <c:manualLayout>
                  <c:x val="-9.022197981478564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08-442E-9CDD-6C4BFC930E08}"/>
                </c:ext>
              </c:extLst>
            </c:dLbl>
            <c:dLbl>
              <c:idx val="6"/>
              <c:layout>
                <c:manualLayout>
                  <c:x val="-9.022197981478734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08-442E-9CDD-6C4BFC930E08}"/>
                </c:ext>
              </c:extLst>
            </c:dLbl>
            <c:dLbl>
              <c:idx val="7"/>
              <c:layout>
                <c:manualLayout>
                  <c:x val="-9.022197981478564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08-442E-9CDD-6C4BFC930E08}"/>
                </c:ext>
              </c:extLst>
            </c:dLbl>
            <c:dLbl>
              <c:idx val="8"/>
              <c:layout>
                <c:manualLayout>
                  <c:x val="-7.8944232337939124E-3"/>
                  <c:y val="2.61485600585059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08-442E-9CDD-6C4BFC930E08}"/>
                </c:ext>
              </c:extLst>
            </c:dLbl>
            <c:dLbl>
              <c:idx val="9"/>
              <c:layout>
                <c:manualLayout>
                  <c:x val="-7.1962339331328364E-3"/>
                  <c:y val="-7.84456801755207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63-424F-A624-95E1D275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9757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хозяйства населения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1994.5</c:v>
                </c:pt>
                <c:pt idx="1">
                  <c:v>9559.4</c:v>
                </c:pt>
                <c:pt idx="2">
                  <c:v>1556.9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08-442E-9CDD-6C4BFC930E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D6020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хозяйства населения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2442.1999999999998</c:v>
                </c:pt>
                <c:pt idx="1">
                  <c:v>9583.6</c:v>
                </c:pt>
                <c:pt idx="2">
                  <c:v>1573.3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08-442E-9CDD-6C4BFC930E08}"/>
            </c:ext>
          </c:extLst>
        </c:ser>
        <c:gapWidth val="40"/>
        <c:overlap val="43"/>
        <c:axId val="81963264"/>
        <c:axId val="81854464"/>
      </c:barChart>
      <c:catAx>
        <c:axId val="81963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54464"/>
        <c:crosses val="autoZero"/>
        <c:auto val="1"/>
        <c:lblAlgn val="ctr"/>
        <c:lblOffset val="100"/>
      </c:catAx>
      <c:valAx>
        <c:axId val="81854464"/>
        <c:scaling>
          <c:orientation val="minMax"/>
        </c:scaling>
        <c:delete val="1"/>
        <c:axPos val="l"/>
        <c:numFmt formatCode="0" sourceLinked="1"/>
        <c:majorTickMark val="none"/>
        <c:tickLblPos val="nextTo"/>
        <c:crossAx val="8196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650827396912499E-2"/>
          <c:y val="0.90378316188786778"/>
          <c:w val="0.9211655405788266"/>
          <c:h val="7.05335703474265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1422" y="3455893"/>
            <a:ext cx="10171289" cy="23534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3500" smtClean="0"/>
              <a:t>Индексы производства продукции сельского хозяйства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4034" y="5327096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январь-июнь 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sz="2600" dirty="0" smtClean="0"/>
              <a:t>ИНДЕКСЫ  ПРОИЗВОДСТВА </a:t>
            </a:r>
            <a:r>
              <a:rPr lang="ru-RU" sz="2600" baseline="0" dirty="0" smtClean="0"/>
              <a:t> ПРОДУКЦИИ  СЕЛЬСКОГО ХОЗЯЙСТВА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(в хозяйствах всех категорий)</a:t>
            </a:r>
          </a:p>
          <a:p>
            <a:pPr algn="ctr">
              <a:lnSpc>
                <a:spcPts val="2100"/>
              </a:lnSpc>
            </a:pPr>
            <a:r>
              <a:rPr lang="ru-RU" sz="2400" baseline="0" dirty="0" smtClean="0"/>
              <a:t>за январь-июнь 2021г.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3469531" y="2119886"/>
          <a:ext cx="8584576" cy="423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1686217"/>
            <a:ext cx="1080000" cy="10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2898299"/>
            <a:ext cx="1080000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3978299"/>
            <a:ext cx="1080000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5058299"/>
            <a:ext cx="1080000" cy="1080000"/>
          </a:xfrm>
          <a:prstGeom prst="rect">
            <a:avLst/>
          </a:prstGeom>
        </p:spPr>
      </p:pic>
      <p:sp>
        <p:nvSpPr>
          <p:cNvPr id="40" name="Стрелка вниз 39"/>
          <p:cNvSpPr/>
          <p:nvPr/>
        </p:nvSpPr>
        <p:spPr>
          <a:xfrm>
            <a:off x="359586" y="1080807"/>
            <a:ext cx="3105490" cy="940525"/>
          </a:xfrm>
          <a:prstGeom prst="downArrow">
            <a:avLst>
              <a:gd name="adj1" fmla="val 99397"/>
              <a:gd name="adj2" fmla="val 55616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январь-июнь 2021г 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% к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январю-июню  2020 г.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63280" y="2119886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103,4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39586" y="2489218"/>
            <a:ext cx="2025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всех категорий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63280" y="4234934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63280" y="5330292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101,0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63280" y="3287486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120,4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591986" y="3656818"/>
            <a:ext cx="189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Сельскохозяйственные </a:t>
            </a:r>
          </a:p>
          <a:p>
            <a:pPr algn="ctr"/>
            <a:r>
              <a:rPr lang="ru-RU" sz="1200" dirty="0" smtClean="0"/>
              <a:t>организации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460861" y="4650432"/>
            <a:ext cx="1721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населения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460861" y="5598560"/>
            <a:ext cx="222849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Крестьянские (фермерские) </a:t>
            </a:r>
          </a:p>
          <a:p>
            <a:pPr algn="ctr"/>
            <a:r>
              <a:rPr lang="ru-RU" sz="1100" dirty="0" smtClean="0"/>
              <a:t>хозяйства  и  индивидуальные </a:t>
            </a:r>
          </a:p>
          <a:p>
            <a:pPr algn="ctr"/>
            <a:r>
              <a:rPr lang="ru-RU" sz="1100" dirty="0" smtClean="0"/>
              <a:t>предприниматели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91986" y="2641618"/>
            <a:ext cx="2025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всех категорий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08764" y="1810345"/>
            <a:ext cx="5444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ПРОДУКЦИЯ СЕЛЬСКОГО ХОЗЯЙСТВА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200" dirty="0" smtClean="0"/>
              <a:t> млн.рублей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72</Words>
  <Application>Microsoft Office PowerPoint</Application>
  <PresentationFormat>Произвольный</PresentationFormat>
  <Paragraphs>27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P20_MagomadovaLA-S</cp:lastModifiedBy>
  <cp:revision>170</cp:revision>
  <dcterms:created xsi:type="dcterms:W3CDTF">2020-03-31T09:31:17Z</dcterms:created>
  <dcterms:modified xsi:type="dcterms:W3CDTF">2021-12-10T07:57:48Z</dcterms:modified>
</cp:coreProperties>
</file>